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336" r:id="rId6"/>
    <p:sldId id="335" r:id="rId7"/>
    <p:sldId id="326" r:id="rId8"/>
    <p:sldId id="337" r:id="rId9"/>
    <p:sldId id="305" r:id="rId10"/>
    <p:sldId id="306" r:id="rId11"/>
    <p:sldId id="338" r:id="rId12"/>
    <p:sldId id="339" r:id="rId13"/>
    <p:sldId id="340" r:id="rId14"/>
    <p:sldId id="343" r:id="rId15"/>
    <p:sldId id="341" r:id="rId16"/>
    <p:sldId id="342" r:id="rId17"/>
    <p:sldId id="268" r:id="rId1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0"/>
    </p:embeddedFont>
    <p:embeddedFont>
      <p:font typeface="Old Standard TT" panose="02020500000000000000" charset="0"/>
      <p:regular r:id="rId21"/>
      <p:bold r:id="rId22"/>
      <p:italic r:id="rId23"/>
    </p:embeddedFont>
    <p:embeddedFont>
      <p:font typeface="標楷體" panose="03000509000000000000" pitchFamily="65" charset="-12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309B4B-CC1B-430A-B185-6415F199E943}">
  <a:tblStyle styleId="{7E309B4B-CC1B-430A-B185-6415F199E9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047" autoAdjust="0"/>
  </p:normalViewPr>
  <p:slideViewPr>
    <p:cSldViewPr snapToGrid="0">
      <p:cViewPr varScale="1">
        <p:scale>
          <a:sx n="103" d="100"/>
          <a:sy n="103" d="100"/>
        </p:scale>
        <p:origin x="8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d3286a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dd3286a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97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151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28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018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635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126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356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d3286a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d3286a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0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62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572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69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1" name="Google Shape;71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" name="Google Shape;77;p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3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9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5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6" hasCustomPrompt="1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7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8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9" hasCustomPrompt="1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0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0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ing2019/article/details/12705457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thelp.ithome.com.tw/articles/10270523?sc=hot" TargetMode="External"/><Relationship Id="rId5" Type="http://schemas.openxmlformats.org/officeDocument/2006/relationships/hyperlink" Target="https://minglunwu.com/notes/2021/fast_api_note_1.html/" TargetMode="External"/><Relationship Id="rId4" Type="http://schemas.openxmlformats.org/officeDocument/2006/relationships/hyperlink" Target="https://ithelp.ithome.com.tw/articles/1026999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1484100" y="1642251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AI</a:t>
            </a:r>
            <a:r>
              <a:rPr lang="zh-TW" altLang="en-US" dirty="0"/>
              <a:t>藥品辨識系統 </a:t>
            </a:r>
            <a:br>
              <a:rPr lang="en-US" altLang="zh-TW" dirty="0"/>
            </a:br>
            <a:r>
              <a:rPr lang="en-US" altLang="zh-TW" sz="2000" dirty="0"/>
              <a:t>0830</a:t>
            </a:r>
            <a:r>
              <a:rPr lang="zh-TW" altLang="en-US" sz="2000" dirty="0"/>
              <a:t>進度報告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1"/>
          </p:nvPr>
        </p:nvSpPr>
        <p:spPr>
          <a:xfrm>
            <a:off x="0" y="-7950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n-US" altLang="zh-TW" sz="1400" dirty="0"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1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F9E49F-731A-0ABE-6E5E-B18734FF4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4250" y="3511930"/>
            <a:ext cx="5695500" cy="393600"/>
          </a:xfrm>
        </p:spPr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9FAD8790-0CAD-DA4F-E478-1824A2199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72" y="3282651"/>
            <a:ext cx="5695500" cy="393600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KT061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蘇芊蓉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KT064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張嫚芝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KT065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黃奇磊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A81EA660-6A57-4AA7-8EC0-BA00899955C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10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10DAC8-B110-6E73-FB16-46C15B0469B1}"/>
              </a:ext>
            </a:extLst>
          </p:cNvPr>
          <p:cNvSpPr txBox="1"/>
          <p:nvPr/>
        </p:nvSpPr>
        <p:spPr>
          <a:xfrm>
            <a:off x="762868" y="616567"/>
            <a:ext cx="539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02.</a:t>
            </a:r>
            <a:r>
              <a:rPr lang="zh-TW" altLang="en-US" sz="2000" dirty="0"/>
              <a:t> </a:t>
            </a:r>
            <a:r>
              <a:rPr lang="en-US" altLang="zh-TW" sz="2000" dirty="0" err="1"/>
              <a:t>FastAPI</a:t>
            </a:r>
            <a:r>
              <a:rPr lang="en-US" altLang="zh-TW" sz="2000" dirty="0"/>
              <a:t>—</a:t>
            </a:r>
            <a:r>
              <a:rPr lang="zh-TW" altLang="en-US" sz="2000" dirty="0"/>
              <a:t>以</a:t>
            </a:r>
            <a:r>
              <a:rPr lang="en-US" altLang="zh-TW" sz="2000" b="1" dirty="0" err="1"/>
              <a:t>FastAPI</a:t>
            </a:r>
            <a:r>
              <a:rPr lang="en-US" altLang="zh-TW" sz="2000" b="1" dirty="0"/>
              <a:t> Swagger UI</a:t>
            </a:r>
            <a:r>
              <a:rPr lang="zh-TW" altLang="en-US" sz="2000" dirty="0"/>
              <a:t>展示</a:t>
            </a:r>
            <a:r>
              <a:rPr lang="en-US" altLang="zh-TW" sz="2000" dirty="0"/>
              <a:t>(1/4)</a:t>
            </a:r>
            <a:endParaRPr lang="zh-TW" altLang="en-US" sz="2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C3A6F8E-D92C-4AF7-29C0-D4AEB5DD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76"/>
          <a:stretch/>
        </p:blipFill>
        <p:spPr>
          <a:xfrm>
            <a:off x="2967880" y="1217981"/>
            <a:ext cx="5452545" cy="330895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B00376A-2D03-8F0B-79CF-FD6B88EFE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94" y="1405472"/>
            <a:ext cx="1578305" cy="21040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9D63B96-9E45-D27A-C407-CD8E48F5E0C9}"/>
              </a:ext>
            </a:extLst>
          </p:cNvPr>
          <p:cNvSpPr txBox="1"/>
          <p:nvPr/>
        </p:nvSpPr>
        <p:spPr>
          <a:xfrm>
            <a:off x="1193947" y="3636699"/>
            <a:ext cx="12357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用圖片的</a:t>
            </a:r>
            <a:r>
              <a:rPr lang="en-US" altLang="zh-TW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base64</a:t>
            </a:r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字串作為輸入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3C88A7-85D1-0CDF-3C38-993065DBA288}"/>
              </a:ext>
            </a:extLst>
          </p:cNvPr>
          <p:cNvSpPr txBox="1"/>
          <p:nvPr/>
        </p:nvSpPr>
        <p:spPr>
          <a:xfrm>
            <a:off x="1494391" y="1137114"/>
            <a:ext cx="1024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(</a:t>
            </a:r>
            <a:r>
              <a:rPr lang="zh-TW" altLang="en-US" sz="1050" dirty="0"/>
              <a:t>測試圖片</a:t>
            </a:r>
            <a:r>
              <a:rPr lang="en-US" altLang="zh-TW" sz="1050" dirty="0"/>
              <a:t>)</a:t>
            </a:r>
            <a:endParaRPr lang="zh-TW" altLang="en-US" sz="1050" dirty="0"/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62387DBA-9C6B-0381-3E77-506649EB2BA6}"/>
              </a:ext>
            </a:extLst>
          </p:cNvPr>
          <p:cNvCxnSpPr>
            <a:cxnSpLocks/>
          </p:cNvCxnSpPr>
          <p:nvPr/>
        </p:nvCxnSpPr>
        <p:spPr>
          <a:xfrm>
            <a:off x="2346089" y="3636699"/>
            <a:ext cx="579991" cy="324313"/>
          </a:xfrm>
          <a:prstGeom prst="bentConnector3">
            <a:avLst>
              <a:gd name="adj1" fmla="val 405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171B1CA-13DE-4390-63BC-ED2C2739288B}"/>
              </a:ext>
            </a:extLst>
          </p:cNvPr>
          <p:cNvSpPr/>
          <p:nvPr/>
        </p:nvSpPr>
        <p:spPr>
          <a:xfrm>
            <a:off x="3051484" y="1708621"/>
            <a:ext cx="924850" cy="276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11E22DF5-BD99-3ADF-93D3-EADA550E1593}"/>
              </a:ext>
            </a:extLst>
          </p:cNvPr>
          <p:cNvSpPr/>
          <p:nvPr/>
        </p:nvSpPr>
        <p:spPr>
          <a:xfrm>
            <a:off x="3239586" y="2186858"/>
            <a:ext cx="5068391" cy="16954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E2D3F81-15FA-C160-7A2A-ACB7BD61C335}"/>
              </a:ext>
            </a:extLst>
          </p:cNvPr>
          <p:cNvSpPr txBox="1"/>
          <p:nvPr/>
        </p:nvSpPr>
        <p:spPr>
          <a:xfrm>
            <a:off x="7246279" y="1932942"/>
            <a:ext cx="7746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顯示結果</a:t>
            </a:r>
          </a:p>
        </p:txBody>
      </p:sp>
    </p:spTree>
    <p:extLst>
      <p:ext uri="{BB962C8B-B14F-4D97-AF65-F5344CB8AC3E}">
        <p14:creationId xmlns:p14="http://schemas.microsoft.com/office/powerpoint/2010/main" val="2271369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A81EA660-6A57-4AA7-8EC0-BA00899955C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11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7B37A8-CA22-C694-9CA6-BCE723C01919}"/>
              </a:ext>
            </a:extLst>
          </p:cNvPr>
          <p:cNvSpPr txBox="1"/>
          <p:nvPr/>
        </p:nvSpPr>
        <p:spPr>
          <a:xfrm>
            <a:off x="762868" y="616567"/>
            <a:ext cx="539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02.</a:t>
            </a:r>
            <a:r>
              <a:rPr lang="zh-TW" altLang="en-US" sz="2000" dirty="0"/>
              <a:t> </a:t>
            </a:r>
            <a:r>
              <a:rPr lang="en-US" altLang="zh-TW" sz="2000" dirty="0" err="1"/>
              <a:t>FastAPI</a:t>
            </a:r>
            <a:r>
              <a:rPr lang="en-US" altLang="zh-TW" sz="2000" dirty="0"/>
              <a:t>—</a:t>
            </a:r>
            <a:r>
              <a:rPr lang="zh-TW" altLang="en-US" sz="2000" dirty="0"/>
              <a:t>以</a:t>
            </a:r>
            <a:r>
              <a:rPr lang="en-US" altLang="zh-TW" sz="2000" b="1" dirty="0" err="1"/>
              <a:t>FastAPI</a:t>
            </a:r>
            <a:r>
              <a:rPr lang="en-US" altLang="zh-TW" sz="2000" b="1" dirty="0"/>
              <a:t> Swagger UI</a:t>
            </a:r>
            <a:r>
              <a:rPr lang="zh-TW" altLang="en-US" sz="2000" dirty="0"/>
              <a:t>展示</a:t>
            </a:r>
            <a:r>
              <a:rPr lang="en-US" altLang="zh-TW" sz="2000" dirty="0"/>
              <a:t>(2/4)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BA6D8B-33D1-F2CE-DF35-836FEF04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90" y="1157507"/>
            <a:ext cx="1994893" cy="31532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B108F8-C716-9087-8309-65211F169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876"/>
          <a:stretch/>
        </p:blipFill>
        <p:spPr>
          <a:xfrm>
            <a:off x="713231" y="1319873"/>
            <a:ext cx="4660826" cy="2828486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EAA6EFE-0BBD-B2A5-F1A3-7240A9F88EBF}"/>
              </a:ext>
            </a:extLst>
          </p:cNvPr>
          <p:cNvSpPr/>
          <p:nvPr/>
        </p:nvSpPr>
        <p:spPr>
          <a:xfrm>
            <a:off x="1076377" y="2474241"/>
            <a:ext cx="4133091" cy="10213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43D57E-E06B-463C-DD61-100A489C9CB2}"/>
              </a:ext>
            </a:extLst>
          </p:cNvPr>
          <p:cNvSpPr/>
          <p:nvPr/>
        </p:nvSpPr>
        <p:spPr>
          <a:xfrm>
            <a:off x="6311974" y="1254035"/>
            <a:ext cx="1572768" cy="4650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A54CEF1B-3848-3474-79E6-0A6BA85C060D}"/>
              </a:ext>
            </a:extLst>
          </p:cNvPr>
          <p:cNvSpPr/>
          <p:nvPr/>
        </p:nvSpPr>
        <p:spPr>
          <a:xfrm rot="13236404" flipH="1">
            <a:off x="5753071" y="1514142"/>
            <a:ext cx="45719" cy="1412314"/>
          </a:xfrm>
          <a:prstGeom prst="downArrow">
            <a:avLst>
              <a:gd name="adj1" fmla="val 17177"/>
              <a:gd name="adj2" fmla="val 2669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0F1BA9-329F-238B-6023-0549FCD7B2C7}"/>
              </a:ext>
            </a:extLst>
          </p:cNvPr>
          <p:cNvSpPr txBox="1"/>
          <p:nvPr/>
        </p:nvSpPr>
        <p:spPr>
          <a:xfrm>
            <a:off x="6252898" y="544234"/>
            <a:ext cx="21782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en-US" altLang="zh-TW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result_image_base64</a:t>
            </a:r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回傳的</a:t>
            </a:r>
            <a:r>
              <a:rPr lang="en-US" altLang="zh-TW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base64</a:t>
            </a:r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字串傳入轉換器變成圖片，顯示辨識後圈選的結果。</a:t>
            </a:r>
          </a:p>
        </p:txBody>
      </p:sp>
    </p:spTree>
    <p:extLst>
      <p:ext uri="{BB962C8B-B14F-4D97-AF65-F5344CB8AC3E}">
        <p14:creationId xmlns:p14="http://schemas.microsoft.com/office/powerpoint/2010/main" val="1480590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A81EA660-6A57-4AA7-8EC0-BA00899955C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12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7B37A8-CA22-C694-9CA6-BCE723C01919}"/>
              </a:ext>
            </a:extLst>
          </p:cNvPr>
          <p:cNvSpPr txBox="1"/>
          <p:nvPr/>
        </p:nvSpPr>
        <p:spPr>
          <a:xfrm>
            <a:off x="762868" y="616567"/>
            <a:ext cx="539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02.</a:t>
            </a:r>
            <a:r>
              <a:rPr lang="zh-TW" altLang="en-US" sz="2000" dirty="0"/>
              <a:t> </a:t>
            </a:r>
            <a:r>
              <a:rPr lang="en-US" altLang="zh-TW" sz="2000" dirty="0" err="1"/>
              <a:t>FastAPI</a:t>
            </a:r>
            <a:r>
              <a:rPr lang="en-US" altLang="zh-TW" sz="2000" dirty="0"/>
              <a:t>—</a:t>
            </a:r>
            <a:r>
              <a:rPr lang="zh-TW" altLang="en-US" sz="2000" dirty="0"/>
              <a:t>以</a:t>
            </a:r>
            <a:r>
              <a:rPr lang="en-US" altLang="zh-TW" sz="2000" b="1" dirty="0"/>
              <a:t>postman</a:t>
            </a:r>
            <a:r>
              <a:rPr lang="zh-TW" altLang="en-US" sz="2000" dirty="0"/>
              <a:t>展示</a:t>
            </a:r>
            <a:r>
              <a:rPr lang="en-US" altLang="zh-TW" sz="2000" dirty="0"/>
              <a:t>(3/4)</a:t>
            </a:r>
            <a:endParaRPr lang="zh-TW" altLang="en-US" sz="2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07E2233-6951-51DA-1D0F-F83B20E9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85" y="1086830"/>
            <a:ext cx="5358374" cy="339307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9C97B6F-B601-DA35-AAD9-C1541C1B8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25" y="1391030"/>
            <a:ext cx="1939508" cy="193950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2D3474-EB7B-AC32-961F-D73BA1268388}"/>
              </a:ext>
            </a:extLst>
          </p:cNvPr>
          <p:cNvSpPr txBox="1"/>
          <p:nvPr/>
        </p:nvSpPr>
        <p:spPr>
          <a:xfrm>
            <a:off x="1494391" y="1137114"/>
            <a:ext cx="1024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(</a:t>
            </a:r>
            <a:r>
              <a:rPr lang="zh-TW" altLang="en-US" sz="1050" dirty="0"/>
              <a:t>測試圖片</a:t>
            </a:r>
            <a:r>
              <a:rPr lang="en-US" altLang="zh-TW" sz="1050" dirty="0"/>
              <a:t>)</a:t>
            </a:r>
            <a:endParaRPr lang="zh-TW" altLang="en-US" sz="105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FCA97F9-0F0E-B9FA-79A3-D55BBE3E4B62}"/>
              </a:ext>
            </a:extLst>
          </p:cNvPr>
          <p:cNvSpPr txBox="1"/>
          <p:nvPr/>
        </p:nvSpPr>
        <p:spPr>
          <a:xfrm>
            <a:off x="1214848" y="3545514"/>
            <a:ext cx="12357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用圖片的</a:t>
            </a:r>
            <a:r>
              <a:rPr lang="en-US" altLang="zh-TW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base64</a:t>
            </a:r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字串作為輸入</a:t>
            </a: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5EB65AE3-0C01-F53D-7BAC-A7CCF7A617FC}"/>
              </a:ext>
            </a:extLst>
          </p:cNvPr>
          <p:cNvCxnSpPr>
            <a:cxnSpLocks/>
          </p:cNvCxnSpPr>
          <p:nvPr/>
        </p:nvCxnSpPr>
        <p:spPr>
          <a:xfrm>
            <a:off x="2351314" y="3432919"/>
            <a:ext cx="574766" cy="528093"/>
          </a:xfrm>
          <a:prstGeom prst="bentConnector3">
            <a:avLst>
              <a:gd name="adj1" fmla="val 545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98E2042-1876-BB8E-BA6A-CB21286C5F57}"/>
              </a:ext>
            </a:extLst>
          </p:cNvPr>
          <p:cNvSpPr/>
          <p:nvPr/>
        </p:nvSpPr>
        <p:spPr>
          <a:xfrm>
            <a:off x="3093286" y="1463040"/>
            <a:ext cx="1588442" cy="198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DBAE13A-08B3-86D7-7733-7D9E683AB75A}"/>
              </a:ext>
            </a:extLst>
          </p:cNvPr>
          <p:cNvSpPr/>
          <p:nvPr/>
        </p:nvSpPr>
        <p:spPr>
          <a:xfrm>
            <a:off x="4936451" y="1969880"/>
            <a:ext cx="1715156" cy="3541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C17F3B9-3FAD-C7B1-FD1F-36C2B44B3418}"/>
              </a:ext>
            </a:extLst>
          </p:cNvPr>
          <p:cNvSpPr/>
          <p:nvPr/>
        </p:nvSpPr>
        <p:spPr>
          <a:xfrm>
            <a:off x="3501823" y="3203436"/>
            <a:ext cx="4962907" cy="1276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6C27E9-227B-3F51-4877-6544E4D5C887}"/>
              </a:ext>
            </a:extLst>
          </p:cNvPr>
          <p:cNvSpPr txBox="1"/>
          <p:nvPr/>
        </p:nvSpPr>
        <p:spPr>
          <a:xfrm>
            <a:off x="4894650" y="1686148"/>
            <a:ext cx="19359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輸入測試圖片的</a:t>
            </a:r>
            <a:r>
              <a:rPr lang="en-US" altLang="zh-TW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base64</a:t>
            </a:r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字串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F89F7F5-080F-C214-345E-E159E975E9F2}"/>
              </a:ext>
            </a:extLst>
          </p:cNvPr>
          <p:cNvSpPr txBox="1"/>
          <p:nvPr/>
        </p:nvSpPr>
        <p:spPr>
          <a:xfrm>
            <a:off x="5485744" y="2949520"/>
            <a:ext cx="7537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顯示結果</a:t>
            </a:r>
          </a:p>
        </p:txBody>
      </p:sp>
    </p:spTree>
    <p:extLst>
      <p:ext uri="{BB962C8B-B14F-4D97-AF65-F5344CB8AC3E}">
        <p14:creationId xmlns:p14="http://schemas.microsoft.com/office/powerpoint/2010/main" val="92758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A81EA660-6A57-4AA7-8EC0-BA00899955C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13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7B37A8-CA22-C694-9CA6-BCE723C01919}"/>
              </a:ext>
            </a:extLst>
          </p:cNvPr>
          <p:cNvSpPr txBox="1"/>
          <p:nvPr/>
        </p:nvSpPr>
        <p:spPr>
          <a:xfrm>
            <a:off x="762868" y="616567"/>
            <a:ext cx="539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02.</a:t>
            </a:r>
            <a:r>
              <a:rPr lang="zh-TW" altLang="en-US" sz="2000" dirty="0"/>
              <a:t> </a:t>
            </a:r>
            <a:r>
              <a:rPr lang="en-US" altLang="zh-TW" sz="2000" dirty="0" err="1"/>
              <a:t>FastAPI</a:t>
            </a:r>
            <a:r>
              <a:rPr lang="en-US" altLang="zh-TW" sz="2000" dirty="0"/>
              <a:t>—</a:t>
            </a:r>
            <a:r>
              <a:rPr lang="zh-TW" altLang="en-US" sz="2000" dirty="0"/>
              <a:t>以</a:t>
            </a:r>
            <a:r>
              <a:rPr lang="en-US" altLang="zh-TW" sz="2000" b="1" dirty="0"/>
              <a:t>postman</a:t>
            </a:r>
            <a:r>
              <a:rPr lang="zh-TW" altLang="en-US" sz="2000" dirty="0"/>
              <a:t>展示</a:t>
            </a:r>
            <a:r>
              <a:rPr lang="en-US" altLang="zh-TW" sz="2000" dirty="0"/>
              <a:t>(4/4)</a:t>
            </a: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60A5AC-2CC7-4F51-0643-4A74FF59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8" y="1230347"/>
            <a:ext cx="4710898" cy="29830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1A0C510-78BB-ABC8-E3B0-FFE94208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143" y="1295835"/>
            <a:ext cx="2813989" cy="281112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C08F9A8-6D6C-CB85-A950-33810F8731A2}"/>
              </a:ext>
            </a:extLst>
          </p:cNvPr>
          <p:cNvSpPr/>
          <p:nvPr/>
        </p:nvSpPr>
        <p:spPr>
          <a:xfrm>
            <a:off x="1280158" y="3263238"/>
            <a:ext cx="4193608" cy="10109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AE4D876-4CB4-35BC-678B-CB22929CF7A9}"/>
              </a:ext>
            </a:extLst>
          </p:cNvPr>
          <p:cNvSpPr/>
          <p:nvPr/>
        </p:nvSpPr>
        <p:spPr>
          <a:xfrm>
            <a:off x="5567143" y="1449536"/>
            <a:ext cx="2129492" cy="6509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F9F379B1-BBEB-CC51-E78C-2FA298CAA17B}"/>
              </a:ext>
            </a:extLst>
          </p:cNvPr>
          <p:cNvSpPr/>
          <p:nvPr/>
        </p:nvSpPr>
        <p:spPr>
          <a:xfrm rot="13236404" flipH="1">
            <a:off x="4845741" y="1672815"/>
            <a:ext cx="91634" cy="1726036"/>
          </a:xfrm>
          <a:prstGeom prst="downArrow">
            <a:avLst>
              <a:gd name="adj1" fmla="val 17177"/>
              <a:gd name="adj2" fmla="val 2669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7F9B43-DC24-C11E-E276-32E2D162E954}"/>
              </a:ext>
            </a:extLst>
          </p:cNvPr>
          <p:cNvSpPr txBox="1"/>
          <p:nvPr/>
        </p:nvSpPr>
        <p:spPr>
          <a:xfrm>
            <a:off x="5709483" y="641903"/>
            <a:ext cx="21782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en-US" altLang="zh-TW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result_image_base64</a:t>
            </a:r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回傳的</a:t>
            </a:r>
            <a:r>
              <a:rPr lang="en-US" altLang="zh-TW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base64</a:t>
            </a:r>
            <a:r>
              <a:rPr lang="zh-TW" altLang="en-US" sz="10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字串傳入轉換器變成圖片，顯示辨識後圈選的結果。</a:t>
            </a:r>
          </a:p>
        </p:txBody>
      </p:sp>
    </p:spTree>
    <p:extLst>
      <p:ext uri="{BB962C8B-B14F-4D97-AF65-F5344CB8AC3E}">
        <p14:creationId xmlns:p14="http://schemas.microsoft.com/office/powerpoint/2010/main" val="2255497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系統</a:t>
            </a:r>
            <a:r>
              <a:rPr lang="en-US" altLang="zh-TW" dirty="0"/>
              <a:t>DEMO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9F875EBE-2D21-4310-967A-0160A0E9AD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14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432563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參考資料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9F875EBE-2D21-4310-967A-0160A0E9AD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15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61656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A81EA660-6A57-4AA7-8EC0-BA00899955C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16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7B37A8-CA22-C694-9CA6-BCE723C01919}"/>
              </a:ext>
            </a:extLst>
          </p:cNvPr>
          <p:cNvSpPr txBox="1"/>
          <p:nvPr/>
        </p:nvSpPr>
        <p:spPr>
          <a:xfrm>
            <a:off x="762868" y="616567"/>
            <a:ext cx="539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03.</a:t>
            </a:r>
            <a:r>
              <a:rPr lang="zh-TW" altLang="en-US" sz="2000" dirty="0"/>
              <a:t> 參考資料</a:t>
            </a:r>
            <a:r>
              <a:rPr lang="en-US" altLang="zh-TW" sz="2000" dirty="0"/>
              <a:t>(1/1)</a:t>
            </a:r>
            <a:endParaRPr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26C1B48-EB64-6B58-F4A8-064FFB93421E}"/>
              </a:ext>
            </a:extLst>
          </p:cNvPr>
          <p:cNvSpPr txBox="1"/>
          <p:nvPr/>
        </p:nvSpPr>
        <p:spPr>
          <a:xfrm>
            <a:off x="852165" y="1110587"/>
            <a:ext cx="5455049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https://blog.csdn.net/qing2019/article/details/127054577</a:t>
            </a:r>
            <a:endParaRPr lang="en-US" altLang="zh-TW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4"/>
              </a:rPr>
              <a:t>https://ithelp.ithome.com.tw/articles/10269994</a:t>
            </a:r>
            <a:endParaRPr lang="en-US" altLang="zh-TW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5"/>
              </a:rPr>
              <a:t>https://minglunwu.com/notes/2021/fast_api_note_1.html/</a:t>
            </a:r>
            <a:endParaRPr lang="en-US" altLang="zh-TW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https://linyencheng.github.io/2021/10/08/python-fast-api/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6"/>
              </a:rPr>
              <a:t>https://ithelp.ithome.com.tw/articles/10270523?sc=hot</a:t>
            </a:r>
            <a:endParaRPr lang="en-US" altLang="zh-TW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https://developer.aliyun.com/article/1229897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467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>
            <a:spLocks noGrp="1"/>
          </p:cNvSpPr>
          <p:nvPr>
            <p:ph type="title"/>
          </p:nvPr>
        </p:nvSpPr>
        <p:spPr>
          <a:xfrm>
            <a:off x="1546650" y="1307100"/>
            <a:ext cx="6050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Thank</a:t>
            </a:r>
            <a:endParaRPr dirty="0"/>
          </a:p>
        </p:txBody>
      </p:sp>
      <p:sp>
        <p:nvSpPr>
          <p:cNvPr id="495" name="Google Shape;495;p42"/>
          <p:cNvSpPr txBox="1"/>
          <p:nvPr/>
        </p:nvSpPr>
        <p:spPr>
          <a:xfrm>
            <a:off x="0" y="-7950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" name="Google Shape;306;p30">
            <a:extLst>
              <a:ext uri="{FF2B5EF4-FFF2-40B4-BE49-F238E27FC236}">
                <a16:creationId xmlns:a16="http://schemas.microsoft.com/office/drawing/2014/main" id="{A4B38B83-FCB6-413A-B471-198383EC878B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75263E70-93D9-48CA-9361-06D0798F5FEA}" type="slidenum">
              <a:rPr lang="en-US" altLang="zh-TW" smtClean="0">
                <a:latin typeface="Old Standard TT"/>
                <a:ea typeface="Old Standard TT"/>
                <a:cs typeface="Old Standard TT"/>
                <a:sym typeface="Old Standard TT"/>
              </a:rPr>
              <a:pPr algn="ctr"/>
              <a:t>17</a:t>
            </a:fld>
            <a:endParaRPr lang="en-US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>
            <a:spLocks noGrp="1"/>
          </p:cNvSpPr>
          <p:nvPr>
            <p:ph type="title" idx="4"/>
          </p:nvPr>
        </p:nvSpPr>
        <p:spPr>
          <a:xfrm>
            <a:off x="5238075" y="2438060"/>
            <a:ext cx="1899121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br>
              <a:rPr lang="en" dirty="0"/>
            </a:br>
            <a:r>
              <a:rPr lang="en" dirty="0"/>
              <a:t>FastAPI</a:t>
            </a:r>
            <a:endParaRPr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 idx="16"/>
          </p:nvPr>
        </p:nvSpPr>
        <p:spPr>
          <a:xfrm>
            <a:off x="2328618" y="2438060"/>
            <a:ext cx="1577309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br>
              <a:rPr lang="en" dirty="0"/>
            </a:br>
            <a:r>
              <a:rPr lang="en-US" altLang="zh-TW" dirty="0"/>
              <a:t>Django</a:t>
            </a:r>
            <a:endParaRPr dirty="0"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21"/>
          </p:nvPr>
        </p:nvSpPr>
        <p:spPr>
          <a:xfrm>
            <a:off x="720000" y="657529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36AE0939-14C0-4B61-9DB5-E39DEE1B0C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2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" name="Google Shape;324;p32">
            <a:extLst>
              <a:ext uri="{FF2B5EF4-FFF2-40B4-BE49-F238E27FC236}">
                <a16:creationId xmlns:a16="http://schemas.microsoft.com/office/drawing/2014/main" id="{E7512B76-32DD-EA08-BD31-5E569C1105D3}"/>
              </a:ext>
            </a:extLst>
          </p:cNvPr>
          <p:cNvSpPr txBox="1">
            <a:spLocks/>
          </p:cNvSpPr>
          <p:nvPr/>
        </p:nvSpPr>
        <p:spPr>
          <a:xfrm>
            <a:off x="5439988" y="4123491"/>
            <a:ext cx="149529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2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algn="ctr"/>
            <a:r>
              <a:rPr lang="en" sz="4800" dirty="0"/>
              <a:t>0</a:t>
            </a:r>
            <a:r>
              <a:rPr lang="en-US" altLang="zh-TW" sz="4800" dirty="0"/>
              <a:t>4</a:t>
            </a: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endParaRPr lang="en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Google Shape;324;p32">
            <a:extLst>
              <a:ext uri="{FF2B5EF4-FFF2-40B4-BE49-F238E27FC236}">
                <a16:creationId xmlns:a16="http://schemas.microsoft.com/office/drawing/2014/main" id="{9565D480-DAC2-A542-B05F-2C35CCD9E1A8}"/>
              </a:ext>
            </a:extLst>
          </p:cNvPr>
          <p:cNvSpPr txBox="1">
            <a:spLocks/>
          </p:cNvSpPr>
          <p:nvPr/>
        </p:nvSpPr>
        <p:spPr>
          <a:xfrm>
            <a:off x="2085936" y="4128465"/>
            <a:ext cx="206267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2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algn="ctr"/>
            <a:r>
              <a:rPr lang="en" sz="4800" dirty="0"/>
              <a:t>0</a:t>
            </a:r>
            <a:r>
              <a:rPr lang="en-US" altLang="zh-TW" sz="4800" dirty="0"/>
              <a:t>3</a:t>
            </a:r>
            <a:endParaRPr lang="en" altLang="zh-TW" sz="4800" dirty="0"/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Django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C8DA0692-41A9-44AE-A803-DE1954A5B545}" type="slidenum"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fld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E1EB4573-788E-4BBE-8FAF-DEB45DDDA5AE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4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4FF4EA-26A8-0B7F-7E0D-DE970AAD1187}"/>
              </a:ext>
            </a:extLst>
          </p:cNvPr>
          <p:cNvSpPr txBox="1"/>
          <p:nvPr/>
        </p:nvSpPr>
        <p:spPr>
          <a:xfrm>
            <a:off x="762869" y="616567"/>
            <a:ext cx="352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01.</a:t>
            </a:r>
            <a:r>
              <a:rPr lang="zh-TW" altLang="en-US" sz="2000" dirty="0"/>
              <a:t> </a:t>
            </a:r>
            <a:r>
              <a:rPr lang="en-US" altLang="zh-TW" sz="2000" dirty="0"/>
              <a:t>Django—</a:t>
            </a:r>
            <a:r>
              <a:rPr lang="zh-TW" altLang="en-US" sz="2000" dirty="0"/>
              <a:t>系統展示</a:t>
            </a:r>
            <a:r>
              <a:rPr lang="en-US" altLang="zh-TW" sz="2000" dirty="0"/>
              <a:t>(1/5)</a:t>
            </a:r>
            <a:endParaRPr lang="zh-TW" altLang="en-US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423D063-9CB2-D5DD-081B-C076BCBC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25" y="1099843"/>
            <a:ext cx="6848998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F740952-BD89-AEF2-3FE4-0AC26D8C8090}"/>
              </a:ext>
            </a:extLst>
          </p:cNvPr>
          <p:cNvSpPr txBox="1"/>
          <p:nvPr/>
        </p:nvSpPr>
        <p:spPr>
          <a:xfrm>
            <a:off x="3897958" y="4357065"/>
            <a:ext cx="2325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首頁</a:t>
            </a:r>
            <a:r>
              <a:rPr lang="en-US" altLang="zh-TW" sz="1100" dirty="0"/>
              <a:t>--http://127.0.0.1:8000/index/</a:t>
            </a:r>
            <a:endParaRPr lang="zh-TW" altLang="en-US" sz="11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4C9A08A-274D-D17D-EE0B-3970BBCB8A63}"/>
              </a:ext>
            </a:extLst>
          </p:cNvPr>
          <p:cNvSpPr/>
          <p:nvPr/>
        </p:nvSpPr>
        <p:spPr>
          <a:xfrm>
            <a:off x="7367452" y="1301060"/>
            <a:ext cx="276933" cy="194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DEE970C-EB46-519C-B171-327AEACF0CAC}"/>
              </a:ext>
            </a:extLst>
          </p:cNvPr>
          <p:cNvSpPr/>
          <p:nvPr/>
        </p:nvSpPr>
        <p:spPr>
          <a:xfrm>
            <a:off x="7644386" y="1301059"/>
            <a:ext cx="335856" cy="194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B6E0104-02AE-5598-BEFA-600790996636}"/>
              </a:ext>
            </a:extLst>
          </p:cNvPr>
          <p:cNvSpPr/>
          <p:nvPr/>
        </p:nvSpPr>
        <p:spPr>
          <a:xfrm>
            <a:off x="4472142" y="3668050"/>
            <a:ext cx="303639" cy="3756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A2BFA48-7EA7-06FD-E2AB-3607EAAB2015}"/>
              </a:ext>
            </a:extLst>
          </p:cNvPr>
          <p:cNvSpPr/>
          <p:nvPr/>
        </p:nvSpPr>
        <p:spPr>
          <a:xfrm>
            <a:off x="4847192" y="3668049"/>
            <a:ext cx="362275" cy="3756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9B77F84-A29B-ADC4-886B-A1039695F59E}"/>
              </a:ext>
            </a:extLst>
          </p:cNvPr>
          <p:cNvSpPr txBox="1"/>
          <p:nvPr/>
        </p:nvSpPr>
        <p:spPr>
          <a:xfrm>
            <a:off x="5078840" y="825293"/>
            <a:ext cx="2288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點選「首頁」會跳轉到</a:t>
            </a:r>
            <a:r>
              <a:rPr lang="en-US" altLang="zh-TW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index.html</a:t>
            </a:r>
            <a:endParaRPr lang="zh-TW" altLang="en-US" sz="105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5D2A78F-8BC1-B968-2FC7-E5F1AA6F7836}"/>
              </a:ext>
            </a:extLst>
          </p:cNvPr>
          <p:cNvSpPr txBox="1"/>
          <p:nvPr/>
        </p:nvSpPr>
        <p:spPr>
          <a:xfrm>
            <a:off x="5846935" y="1833662"/>
            <a:ext cx="18470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點選「操作說明」會跳轉到</a:t>
            </a:r>
            <a:r>
              <a:rPr lang="en-US" altLang="zh-TW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instructions.html</a:t>
            </a:r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，顯示操作此系統的步驟和說明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8EA4B4-E63C-F36B-9073-F3D44FD128E2}"/>
              </a:ext>
            </a:extLst>
          </p:cNvPr>
          <p:cNvSpPr txBox="1"/>
          <p:nvPr/>
        </p:nvSpPr>
        <p:spPr>
          <a:xfrm>
            <a:off x="2800678" y="3118765"/>
            <a:ext cx="16000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點選「拍照」圖示，會開啟裝置鏡頭進行拍照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33A685A-4BC9-2A2F-2CEF-F18121312476}"/>
              </a:ext>
            </a:extLst>
          </p:cNvPr>
          <p:cNvSpPr txBox="1"/>
          <p:nvPr/>
        </p:nvSpPr>
        <p:spPr>
          <a:xfrm>
            <a:off x="5296554" y="3118765"/>
            <a:ext cx="22026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點選「選擇文件」圖示，會開啟裝置資料夾，可以選取需要辨識的圖</a:t>
            </a:r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A8B8D4A-6A5A-E5CE-D4BE-9F894C88E6E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367452" y="952251"/>
            <a:ext cx="138463" cy="33897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9E76781F-2E44-C99A-7B95-983C51F73E18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694023" y="1535892"/>
            <a:ext cx="147752" cy="58631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11C6193C-034F-48D3-DEC4-15DED8197A71}"/>
              </a:ext>
            </a:extLst>
          </p:cNvPr>
          <p:cNvCxnSpPr>
            <a:cxnSpLocks/>
            <a:stCxn id="16" idx="0"/>
            <a:endCxn id="21" idx="1"/>
          </p:cNvCxnSpPr>
          <p:nvPr/>
        </p:nvCxnSpPr>
        <p:spPr>
          <a:xfrm rot="5400000" flipH="1" flipV="1">
            <a:off x="4991675" y="3363170"/>
            <a:ext cx="341535" cy="26822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EB444560-AD82-DDDA-732F-D52716F0194A}"/>
              </a:ext>
            </a:extLst>
          </p:cNvPr>
          <p:cNvCxnSpPr>
            <a:cxnSpLocks/>
            <a:stCxn id="15" idx="0"/>
            <a:endCxn id="20" idx="3"/>
          </p:cNvCxnSpPr>
          <p:nvPr/>
        </p:nvCxnSpPr>
        <p:spPr>
          <a:xfrm rot="16200000" flipV="1">
            <a:off x="4341579" y="3385667"/>
            <a:ext cx="341536" cy="22323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n-US" altLang="zh-TW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17EC579C-BA71-4EB4-A3E0-2FC9E787365B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5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63CBB6-22E3-5019-21A5-16127747C201}"/>
              </a:ext>
            </a:extLst>
          </p:cNvPr>
          <p:cNvSpPr txBox="1"/>
          <p:nvPr/>
        </p:nvSpPr>
        <p:spPr>
          <a:xfrm>
            <a:off x="762869" y="616567"/>
            <a:ext cx="352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01.</a:t>
            </a:r>
            <a:r>
              <a:rPr lang="zh-TW" altLang="en-US" sz="2000" dirty="0"/>
              <a:t> </a:t>
            </a:r>
            <a:r>
              <a:rPr lang="en-US" altLang="zh-TW" sz="2000" dirty="0"/>
              <a:t>Django—</a:t>
            </a:r>
            <a:r>
              <a:rPr lang="zh-TW" altLang="en-US" sz="2000" dirty="0"/>
              <a:t>系統展示</a:t>
            </a:r>
            <a:r>
              <a:rPr lang="en-US" altLang="zh-TW" sz="2000" dirty="0"/>
              <a:t>(2/5)</a:t>
            </a:r>
            <a:endParaRPr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054FC3-3E59-AC09-8CD5-317D98F7ADC5}"/>
              </a:ext>
            </a:extLst>
          </p:cNvPr>
          <p:cNvSpPr txBox="1"/>
          <p:nvPr/>
        </p:nvSpPr>
        <p:spPr>
          <a:xfrm>
            <a:off x="3225843" y="4379364"/>
            <a:ext cx="3020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首頁</a:t>
            </a:r>
            <a:r>
              <a:rPr lang="en-US" altLang="zh-TW" sz="1100" dirty="0"/>
              <a:t>--http://127.0.0.1:8000/index/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A519E6-B028-3F99-17CF-08D57BB0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36" y="1083705"/>
            <a:ext cx="6086127" cy="3295659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571AEE0D-1491-8C6C-C699-40B1046A648B}"/>
              </a:ext>
            </a:extLst>
          </p:cNvPr>
          <p:cNvSpPr/>
          <p:nvPr/>
        </p:nvSpPr>
        <p:spPr>
          <a:xfrm>
            <a:off x="3652376" y="1280160"/>
            <a:ext cx="1954202" cy="6426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FAC221-B3F4-C1F5-9FB6-67EE030278E5}"/>
              </a:ext>
            </a:extLst>
          </p:cNvPr>
          <p:cNvSpPr txBox="1"/>
          <p:nvPr/>
        </p:nvSpPr>
        <p:spPr>
          <a:xfrm>
            <a:off x="3511297" y="1922853"/>
            <a:ext cx="25935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若裝置沒有鏡頭，系統則會跳出通知</a:t>
            </a:r>
          </a:p>
        </p:txBody>
      </p:sp>
    </p:spTree>
    <p:extLst>
      <p:ext uri="{BB962C8B-B14F-4D97-AF65-F5344CB8AC3E}">
        <p14:creationId xmlns:p14="http://schemas.microsoft.com/office/powerpoint/2010/main" val="3481950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AAB78036-B550-EC68-660E-CDF4B26A7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25" y="1096020"/>
            <a:ext cx="6867369" cy="3274009"/>
          </a:xfrm>
          <a:prstGeom prst="rect">
            <a:avLst/>
          </a:prstGeom>
        </p:spPr>
      </p:pic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E1EB4573-788E-4BBE-8FAF-DEB45DDDA5AE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6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64275A-7E42-5088-F6AE-7276315EF605}"/>
              </a:ext>
            </a:extLst>
          </p:cNvPr>
          <p:cNvSpPr txBox="1"/>
          <p:nvPr/>
        </p:nvSpPr>
        <p:spPr>
          <a:xfrm>
            <a:off x="762869" y="616567"/>
            <a:ext cx="352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01.</a:t>
            </a:r>
            <a:r>
              <a:rPr lang="zh-TW" altLang="en-US" sz="2000" dirty="0"/>
              <a:t> </a:t>
            </a:r>
            <a:r>
              <a:rPr lang="en-US" altLang="zh-TW" sz="2000" dirty="0"/>
              <a:t>Django—</a:t>
            </a:r>
            <a:r>
              <a:rPr lang="zh-TW" altLang="en-US" sz="2000" dirty="0"/>
              <a:t>系統展示</a:t>
            </a:r>
            <a:r>
              <a:rPr lang="en-US" altLang="zh-TW" sz="2000" dirty="0"/>
              <a:t>(3/5)</a:t>
            </a:r>
            <a:endParaRPr lang="zh-TW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5CD5E7-1AD8-F099-A295-C315385E9D3E}"/>
              </a:ext>
            </a:extLst>
          </p:cNvPr>
          <p:cNvSpPr txBox="1"/>
          <p:nvPr/>
        </p:nvSpPr>
        <p:spPr>
          <a:xfrm>
            <a:off x="3756879" y="4370029"/>
            <a:ext cx="2643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結果</a:t>
            </a:r>
            <a:r>
              <a:rPr lang="en-US" altLang="zh-TW" sz="1100" dirty="0"/>
              <a:t>--http://127.0.0.1:8000/FinalAns/</a:t>
            </a:r>
            <a:endParaRPr lang="zh-TW" altLang="en-US" sz="11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678338D-3BE5-2A1E-F0B5-4603F29CAC8D}"/>
              </a:ext>
            </a:extLst>
          </p:cNvPr>
          <p:cNvSpPr/>
          <p:nvPr/>
        </p:nvSpPr>
        <p:spPr>
          <a:xfrm>
            <a:off x="7367452" y="1301060"/>
            <a:ext cx="276933" cy="194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68D7F4-6F1D-2602-061F-F9652DC69392}"/>
              </a:ext>
            </a:extLst>
          </p:cNvPr>
          <p:cNvSpPr txBox="1"/>
          <p:nvPr/>
        </p:nvSpPr>
        <p:spPr>
          <a:xfrm>
            <a:off x="5078840" y="825293"/>
            <a:ext cx="2288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點選「首頁」會跳轉到</a:t>
            </a:r>
            <a:r>
              <a:rPr lang="en-US" altLang="zh-TW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index.html</a:t>
            </a:r>
            <a:endParaRPr lang="zh-TW" altLang="en-US" sz="105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045BA361-6119-86B9-FAC6-617FF8E50E3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367452" y="952251"/>
            <a:ext cx="138463" cy="33897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8A0BC07-6E2A-A334-6AFC-CAC9395E02D8}"/>
              </a:ext>
            </a:extLst>
          </p:cNvPr>
          <p:cNvSpPr txBox="1"/>
          <p:nvPr/>
        </p:nvSpPr>
        <p:spPr>
          <a:xfrm>
            <a:off x="5846935" y="1833662"/>
            <a:ext cx="18470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點選「操作說明」會跳轉到</a:t>
            </a:r>
            <a:r>
              <a:rPr lang="en-US" altLang="zh-TW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instructions.html</a:t>
            </a:r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，顯示操作此系統的步驟和說明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7BB877E-EB5F-5424-E5AE-1CC2AED839D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94023" y="1535892"/>
            <a:ext cx="147752" cy="58631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E4B2FB6-7E4C-5090-E8C1-E0BAC9D265BC}"/>
              </a:ext>
            </a:extLst>
          </p:cNvPr>
          <p:cNvSpPr/>
          <p:nvPr/>
        </p:nvSpPr>
        <p:spPr>
          <a:xfrm>
            <a:off x="7644386" y="1301059"/>
            <a:ext cx="335856" cy="194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53AE1D5-6B02-329A-B5B9-ECD504571978}"/>
              </a:ext>
            </a:extLst>
          </p:cNvPr>
          <p:cNvSpPr/>
          <p:nvPr/>
        </p:nvSpPr>
        <p:spPr>
          <a:xfrm>
            <a:off x="4138750" y="3767328"/>
            <a:ext cx="1175948" cy="3500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60F2C7-E9DF-728E-9120-C968911D2938}"/>
              </a:ext>
            </a:extLst>
          </p:cNvPr>
          <p:cNvSpPr txBox="1"/>
          <p:nvPr/>
        </p:nvSpPr>
        <p:spPr>
          <a:xfrm>
            <a:off x="5314698" y="3815412"/>
            <a:ext cx="1729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顯示藥品數量辨識結果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B1B3E32-7EBD-48AA-2FE5-207E4CD64C76}"/>
              </a:ext>
            </a:extLst>
          </p:cNvPr>
          <p:cNvSpPr/>
          <p:nvPr/>
        </p:nvSpPr>
        <p:spPr>
          <a:xfrm>
            <a:off x="3708983" y="1429157"/>
            <a:ext cx="1990199" cy="1888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24A8895-9F95-E9C1-1CB3-5B35E04309F6}"/>
              </a:ext>
            </a:extLst>
          </p:cNvPr>
          <p:cNvSpPr txBox="1"/>
          <p:nvPr/>
        </p:nvSpPr>
        <p:spPr>
          <a:xfrm>
            <a:off x="2185708" y="2283785"/>
            <a:ext cx="1523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顯示藥品辨識圈選結果</a:t>
            </a:r>
          </a:p>
        </p:txBody>
      </p:sp>
    </p:spTree>
    <p:extLst>
      <p:ext uri="{BB962C8B-B14F-4D97-AF65-F5344CB8AC3E}">
        <p14:creationId xmlns:p14="http://schemas.microsoft.com/office/powerpoint/2010/main" val="1555517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416E558-5FD7-7B7C-13F7-3CAC4ABC2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25" y="1096020"/>
            <a:ext cx="6867369" cy="3283344"/>
          </a:xfrm>
          <a:prstGeom prst="rect">
            <a:avLst/>
          </a:prstGeom>
        </p:spPr>
      </p:pic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n-US" altLang="zh-TW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17EC579C-BA71-4EB4-A3E0-2FC9E787365B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7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63CBB6-22E3-5019-21A5-16127747C201}"/>
              </a:ext>
            </a:extLst>
          </p:cNvPr>
          <p:cNvSpPr txBox="1"/>
          <p:nvPr/>
        </p:nvSpPr>
        <p:spPr>
          <a:xfrm>
            <a:off x="762869" y="616567"/>
            <a:ext cx="352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01.</a:t>
            </a:r>
            <a:r>
              <a:rPr lang="zh-TW" altLang="en-US" sz="2000" dirty="0"/>
              <a:t> </a:t>
            </a:r>
            <a:r>
              <a:rPr lang="en-US" altLang="zh-TW" sz="2000" dirty="0"/>
              <a:t>Django—</a:t>
            </a:r>
            <a:r>
              <a:rPr lang="zh-TW" altLang="en-US" sz="2000" dirty="0"/>
              <a:t>系統展示</a:t>
            </a:r>
            <a:r>
              <a:rPr lang="en-US" altLang="zh-TW" sz="2000" dirty="0"/>
              <a:t>(4/5)</a:t>
            </a:r>
            <a:endParaRPr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054FC3-3E59-AC09-8CD5-317D98F7ADC5}"/>
              </a:ext>
            </a:extLst>
          </p:cNvPr>
          <p:cNvSpPr txBox="1"/>
          <p:nvPr/>
        </p:nvSpPr>
        <p:spPr>
          <a:xfrm>
            <a:off x="3225843" y="4379364"/>
            <a:ext cx="3020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操作說明</a:t>
            </a:r>
            <a:r>
              <a:rPr lang="en-US" altLang="zh-TW" sz="1100" dirty="0"/>
              <a:t>--http://127.0.0.1:8000/introduction/</a:t>
            </a:r>
            <a:endParaRPr lang="zh-TW" altLang="en-US" sz="11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83FDC97-3511-BF99-680A-1889F8348F10}"/>
              </a:ext>
            </a:extLst>
          </p:cNvPr>
          <p:cNvSpPr/>
          <p:nvPr/>
        </p:nvSpPr>
        <p:spPr>
          <a:xfrm>
            <a:off x="7367452" y="1301060"/>
            <a:ext cx="276933" cy="194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A8695E-BA4D-63DA-5824-1B3D14451156}"/>
              </a:ext>
            </a:extLst>
          </p:cNvPr>
          <p:cNvSpPr txBox="1"/>
          <p:nvPr/>
        </p:nvSpPr>
        <p:spPr>
          <a:xfrm>
            <a:off x="5078840" y="825293"/>
            <a:ext cx="2288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點選「首頁」會跳轉到</a:t>
            </a:r>
            <a:r>
              <a:rPr lang="en-US" altLang="zh-TW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index.html</a:t>
            </a:r>
            <a:endParaRPr lang="zh-TW" altLang="en-US" sz="105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DB21E09-334A-EBC1-3A67-01D3902C6F4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367452" y="952251"/>
            <a:ext cx="138463" cy="33897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19959C-E7A6-CF27-02BC-3232419491AD}"/>
              </a:ext>
            </a:extLst>
          </p:cNvPr>
          <p:cNvSpPr txBox="1"/>
          <p:nvPr/>
        </p:nvSpPr>
        <p:spPr>
          <a:xfrm>
            <a:off x="5846935" y="1833662"/>
            <a:ext cx="18470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點選「操作說明」會跳轉到</a:t>
            </a:r>
            <a:r>
              <a:rPr lang="en-US" altLang="zh-TW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instructions.html</a:t>
            </a:r>
            <a:r>
              <a:rPr lang="zh-TW" altLang="en-US" sz="105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，顯示操作此系統的步驟和說明</a:t>
            </a: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2DE109A9-BA3F-C2BE-AD5A-D4268BEB20C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694023" y="1535892"/>
            <a:ext cx="147752" cy="58631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1BF68DA-5582-F039-C7DC-F2BEEAB66DC5}"/>
              </a:ext>
            </a:extLst>
          </p:cNvPr>
          <p:cNvSpPr/>
          <p:nvPr/>
        </p:nvSpPr>
        <p:spPr>
          <a:xfrm>
            <a:off x="7644386" y="1301059"/>
            <a:ext cx="335856" cy="194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C00000"/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52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FECE98-699D-0151-EA9E-FE6FFD392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170" y="1483941"/>
            <a:ext cx="1814679" cy="248909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352D4E6-4DC5-AE3B-9E48-75D7CE39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151" y="1372850"/>
            <a:ext cx="1302424" cy="280843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8EB2096-BDD2-E1AA-C4A3-3F3B0532E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" b="98195" l="1311" r="97541">
                        <a14:foregroundMark x1="49836" y1="3774" x2="49836" y2="3774"/>
                        <a14:foregroundMark x1="37377" y1="4184" x2="64262" y2="3938"/>
                        <a14:foregroundMark x1="64262" y1="3938" x2="64262" y2="3938"/>
                        <a14:foregroundMark x1="20328" y1="2051" x2="26230" y2="1969"/>
                        <a14:foregroundMark x1="30328" y1="1723" x2="88033" y2="2051"/>
                        <a14:foregroundMark x1="9016" y1="2051" x2="3279" y2="13126"/>
                        <a14:foregroundMark x1="9836" y1="1559" x2="9836" y2="1559"/>
                        <a14:foregroundMark x1="13115" y1="1313" x2="13115" y2="1313"/>
                        <a14:foregroundMark x1="16557" y1="902" x2="16557" y2="902"/>
                        <a14:foregroundMark x1="26721" y1="1231" x2="26721" y2="1231"/>
                        <a14:foregroundMark x1="27705" y1="2133" x2="27705" y2="2133"/>
                        <a14:foregroundMark x1="27705" y1="2133" x2="27705" y2="2133"/>
                        <a14:foregroundMark x1="27869" y1="2133" x2="27869" y2="2133"/>
                        <a14:foregroundMark x1="27869" y1="2133" x2="27869" y2="2133"/>
                        <a14:foregroundMark x1="27869" y1="2133" x2="27869" y2="2133"/>
                        <a14:foregroundMark x1="27869" y1="2133" x2="27869" y2="2133"/>
                        <a14:foregroundMark x1="3115" y1="4594" x2="3115" y2="4594"/>
                        <a14:foregroundMark x1="2295" y1="6809" x2="2295" y2="6809"/>
                        <a14:foregroundMark x1="93607" y1="4102" x2="93607" y2="4102"/>
                        <a14:foregroundMark x1="96557" y1="4430" x2="96557" y2="4430"/>
                        <a14:foregroundMark x1="97377" y1="4758" x2="97377" y2="4758"/>
                        <a14:foregroundMark x1="97541" y1="29122" x2="97541" y2="29122"/>
                        <a14:foregroundMark x1="4918" y1="94750" x2="4918" y2="94750"/>
                        <a14:foregroundMark x1="18525" y1="98195" x2="18525" y2="98195"/>
                        <a14:foregroundMark x1="56721" y1="4348" x2="56721" y2="4348"/>
                        <a14:foregroundMark x1="1639" y1="13372" x2="1639" y2="13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9873" y="1270864"/>
            <a:ext cx="1496981" cy="2991507"/>
          </a:xfrm>
          <a:prstGeom prst="rect">
            <a:avLst/>
          </a:prstGeom>
        </p:spPr>
      </p:pic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n-US" altLang="zh-TW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17EC579C-BA71-4EB4-A3E0-2FC9E787365B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8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63CBB6-22E3-5019-21A5-16127747C201}"/>
              </a:ext>
            </a:extLst>
          </p:cNvPr>
          <p:cNvSpPr txBox="1"/>
          <p:nvPr/>
        </p:nvSpPr>
        <p:spPr>
          <a:xfrm>
            <a:off x="762869" y="616567"/>
            <a:ext cx="352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01.</a:t>
            </a:r>
            <a:r>
              <a:rPr lang="zh-TW" altLang="en-US" sz="2000" dirty="0"/>
              <a:t> </a:t>
            </a:r>
            <a:r>
              <a:rPr lang="en-US" altLang="zh-TW" sz="2000" dirty="0"/>
              <a:t>Django—</a:t>
            </a:r>
            <a:r>
              <a:rPr lang="zh-TW" altLang="en-US" sz="2000" dirty="0"/>
              <a:t>系統展示</a:t>
            </a:r>
            <a:r>
              <a:rPr lang="en-US" altLang="zh-TW" sz="2000" dirty="0"/>
              <a:t>(5/5)</a:t>
            </a:r>
            <a:endParaRPr lang="zh-TW" altLang="en-US" sz="2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228675-ED04-D626-2480-C6D6C46FDDA7}"/>
              </a:ext>
            </a:extLst>
          </p:cNvPr>
          <p:cNvSpPr txBox="1"/>
          <p:nvPr/>
        </p:nvSpPr>
        <p:spPr>
          <a:xfrm>
            <a:off x="2336934" y="4283269"/>
            <a:ext cx="7428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手機介面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88DF25C-4391-0884-250B-39BAF2BB2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317" y="1170461"/>
            <a:ext cx="2084831" cy="309191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13B7D87-C0ED-CF70-9402-EEDE983B86F2}"/>
              </a:ext>
            </a:extLst>
          </p:cNvPr>
          <p:cNvSpPr txBox="1"/>
          <p:nvPr/>
        </p:nvSpPr>
        <p:spPr>
          <a:xfrm>
            <a:off x="5808080" y="4314241"/>
            <a:ext cx="742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平板介面</a:t>
            </a:r>
          </a:p>
        </p:txBody>
      </p:sp>
    </p:spTree>
    <p:extLst>
      <p:ext uri="{BB962C8B-B14F-4D97-AF65-F5344CB8AC3E}">
        <p14:creationId xmlns:p14="http://schemas.microsoft.com/office/powerpoint/2010/main" val="3640425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FastAPI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9F875EBE-2D21-4310-967A-0160A0E9AD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9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91492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555</Words>
  <Application>Microsoft Office PowerPoint</Application>
  <PresentationFormat>如螢幕大小 (16:9)</PresentationFormat>
  <Paragraphs>110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Didact Gothic</vt:lpstr>
      <vt:lpstr>標楷體</vt:lpstr>
      <vt:lpstr>Arial</vt:lpstr>
      <vt:lpstr>Old Standard TT</vt:lpstr>
      <vt:lpstr>Formal Research Paper Slideshow by Slidesgo</vt:lpstr>
      <vt:lpstr>AI藥品辨識系統  0830進度報告</vt:lpstr>
      <vt:lpstr>02 FastAPI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02</vt:lpstr>
      <vt:lpstr>PowerPoint 簡報</vt:lpstr>
      <vt:lpstr>PowerPoint 簡報</vt:lpstr>
      <vt:lpstr>PowerPoint 簡報</vt:lpstr>
      <vt:lpstr>PowerPoint 簡報</vt:lpstr>
      <vt:lpstr>03</vt:lpstr>
      <vt:lpstr>04</vt:lpstr>
      <vt:lpstr>PowerPoint 簡報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AI藥品辨識系統  0801進度報告</dc:title>
  <dc:creator>user</dc:creator>
  <cp:lastModifiedBy>Zoe SU</cp:lastModifiedBy>
  <cp:revision>36</cp:revision>
  <dcterms:modified xsi:type="dcterms:W3CDTF">2023-08-30T03:48:57Z</dcterms:modified>
</cp:coreProperties>
</file>